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Montserrat" pitchFamily="2" charset="77"/>
      <p:regular r:id="rId19"/>
      <p:bold r:id="rId20"/>
      <p:italic r:id="rId21"/>
      <p:boldItalic r:id="rId22"/>
    </p:embeddedFont>
    <p:embeddedFont>
      <p:font typeface="Lato" panose="020F0502020204030203" pitchFamily="34" charset="77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33a48a9b80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33a48a9b80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left one has the higher priority and shorter period.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a little bit about I2C (transmission requires time) and Network (TCP connection)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3a48a9b80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3a48a9b80_0_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how to realize “non-blocking” sending and receiving.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3a48a9b80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Google Shape;302;g33a48a9b80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g49a73b3bc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Google Shape;308;g49a73b3bc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33a48a9b80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33a48a9b80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33a48a9b80_0_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33a48a9b80_0_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3a48a9b80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6" name="Google Shape;326;g33a48a9b80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3a48a9b80_0_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33a48a9b80_0_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3a48a9b80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3a48a9b80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Control the output power and switch the operating direction of a DC motor;</a:t>
            </a:r>
            <a:br>
              <a:rPr lang="en-GB"/>
            </a:br>
            <a:r>
              <a:rPr lang="en-GB"/>
              <a:t>2. Make the DC motor accelerate and decelerate when output power or operating direction is changed; </a:t>
            </a:r>
            <a:br>
              <a:rPr lang="en-GB"/>
            </a:br>
            <a:r>
              <a:rPr lang="en-GB"/>
              <a:t>3. Collect the operating status of the entire system: voltage, current, temperature, motor direction and output power;</a:t>
            </a:r>
            <a:br>
              <a:rPr lang="en-GB"/>
            </a:br>
            <a:r>
              <a:rPr lang="en-GB"/>
              <a:t>4. Prevent the entire system from overcurrent, overvoltage or undervoltage: 8~13V, 2A; </a:t>
            </a:r>
            <a:br>
              <a:rPr lang="en-GB"/>
            </a:br>
            <a:r>
              <a:rPr lang="en-GB"/>
              <a:t>5. Control and monitor the entire system remotely via WIFI.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3a48a9b8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33a48a9b8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3a48a9b80_0_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3a48a9b80_0_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0. Explain the purposes of pins.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1. Why switching diode? (Protecting purpose, since the relay. Why relay? Because we want to cut off the power once...)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3a48a9b80_0_10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3a48a9b80_0_10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33a48a9b80_0_1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33a48a9b80_0_1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33a48a9b80_0_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33a48a9b80_0_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33a48a9b80_0_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33a48a9b80_0_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left one has the higher priority and shorter period.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Explain a little bit about I2C (transmission requires time) and Network (TCP connection)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 descr="offset_comp_406605.jpg"/>
          <p:cNvPicPr preferRelativeResize="0"/>
          <p:nvPr/>
        </p:nvPicPr>
        <p:blipFill rotWithShape="1">
          <a:blip r:embed="rId2">
            <a:alphaModFix amt="66000"/>
          </a:blip>
          <a:srcRect l="20991" t="2690" r="40112" b="39565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id="11" name="Google Shape;11;p2" descr="offset_comp_342327_edtied.jpg"/>
          <p:cNvPicPr preferRelativeResize="0"/>
          <p:nvPr/>
        </p:nvPicPr>
        <p:blipFill rotWithShape="1">
          <a:blip r:embed="rId3">
            <a:alphaModFix amt="31000"/>
          </a:blip>
          <a:srcRect l="14009" t="35833" r="43289" b="11297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name="adj" fmla="val 50000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1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1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1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9" name="Google Shape;159;p11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2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2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2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9" name="Google Shape;169;p12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70" name="Google Shape;170;p12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71" name="Google Shape;171;p12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72" name="Google Shape;17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7" name="Google Shape;177;p13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78" name="Google Shape;178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03" name="Google Shape;203;p14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05" name="Google Shape;205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4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4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4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3">
  <p:cSld name="TITLE_AND_BODY_1"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3" name="Google Shape;213;p16" descr="offset_comp_343059.jpg"/>
          <p:cNvPicPr preferRelativeResize="0"/>
          <p:nvPr/>
        </p:nvPicPr>
        <p:blipFill rotWithShape="1">
          <a:blip r:embed="rId2">
            <a:alphaModFix amt="80000"/>
          </a:blip>
          <a:srcRect l="30474" t="11955" r="30474" b="25870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name="adj" fmla="val 50343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15" name="Google Shape;215;p16"/>
          <p:cNvSpPr txBox="1">
            <a:spLocks noGrp="1"/>
          </p:cNvSpPr>
          <p:nvPr>
            <p:ph type="body" idx="1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16" name="Google Shape;216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" name="Google Shape;37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3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3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3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OC">
  <p:cSld name="SECTION_HEADER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" name="Google Shape;63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5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5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5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" name="Google Shape;73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4" name="Google Shape;74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5" name="Google Shape;7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1">
  <p:cSld name="TITLE_AND_BODY_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>
            <a:spLocks noGrp="1"/>
          </p:cNvSpPr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6"/>
          <p:cNvSpPr txBox="1">
            <a:spLocks noGrp="1"/>
          </p:cNvSpPr>
          <p:nvPr>
            <p:ph type="body" idx="1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6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6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6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6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" name="Google Shape;87;p6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8" name="Google Shape;8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_alt2">
  <p:cSld name="TITLE_AND_BODY_2_1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>
            <a:spLocks noGrp="1"/>
          </p:cNvSpPr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7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7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7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7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9" name="Google Shape;99;p7"/>
          <p:cNvSpPr txBox="1">
            <a:spLocks noGrp="1"/>
          </p:cNvSpPr>
          <p:nvPr>
            <p:ph type="title" idx="2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100" name="Google Shape;10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>
            <a:spLocks noGrp="1"/>
          </p:cNvSpPr>
          <p:nvPr>
            <p:ph type="body" idx="1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9845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8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8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8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11" name="Google Shape;111;p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2" name="Google Shape;112;p8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3" name="Google Shape;11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9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9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9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2" name="Google Shape;122;p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23" name="Google Shape;123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r:id="" action="ppaction://noaction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0">
            <a:hlinkClick r:id="" action="ppaction://noaction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0">
            <a:hlinkClick r:id="" action="ppaction://noaction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0">
            <a:hlinkClick r:id="" action="ppaction://noaction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2" name="Google Shape;132;p1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33" name="Google Shape;133;p10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Google Shape;13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>
            <a:spLocks noGrp="1"/>
          </p:cNvSpPr>
          <p:nvPr>
            <p:ph type="ctrTitle"/>
          </p:nvPr>
        </p:nvSpPr>
        <p:spPr>
          <a:xfrm>
            <a:off x="3787125" y="768950"/>
            <a:ext cx="5077200" cy="209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Remote DC Motor Monitoring and Controlling System</a:t>
            </a:r>
            <a:endParaRPr/>
          </a:p>
        </p:txBody>
      </p:sp>
      <p:sp>
        <p:nvSpPr>
          <p:cNvPr id="229" name="Google Shape;229;p17"/>
          <p:cNvSpPr txBox="1">
            <a:spLocks noGrp="1"/>
          </p:cNvSpPr>
          <p:nvPr>
            <p:ph type="subTitle" idx="1"/>
          </p:nvPr>
        </p:nvSpPr>
        <p:spPr>
          <a:xfrm>
            <a:off x="5004000" y="3585150"/>
            <a:ext cx="3470700" cy="9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18M38127  LANG, Chen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None/>
            </a:pPr>
            <a:r>
              <a:rPr lang="en-GB"/>
              <a:t>18M38185  ZHANG, Zhiyang</a:t>
            </a:r>
            <a:endParaRPr/>
          </a:p>
          <a:p>
            <a:pPr marL="0" lvl="0" indent="0" algn="l" rtl="0">
              <a:lnSpc>
                <a:spcPct val="100000"/>
              </a:lnSpc>
              <a:spcBef>
                <a:spcPts val="500"/>
              </a:spcBef>
              <a:spcAft>
                <a:spcPts val="500"/>
              </a:spcAft>
              <a:buNone/>
            </a:pPr>
            <a:r>
              <a:rPr lang="en-GB"/>
              <a:t>18M38110  GAO, Tianyang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2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Software - Motor Controller</a:t>
            </a:r>
            <a:endParaRPr sz="3600"/>
          </a:p>
        </p:txBody>
      </p:sp>
      <p:sp>
        <p:nvSpPr>
          <p:cNvPr id="293" name="Google Shape;293;p26"/>
          <p:cNvSpPr txBox="1">
            <a:spLocks noGrp="1"/>
          </p:cNvSpPr>
          <p:nvPr>
            <p:ph type="body" idx="1"/>
          </p:nvPr>
        </p:nvSpPr>
        <p:spPr>
          <a:xfrm>
            <a:off x="1297500" y="1186550"/>
            <a:ext cx="7038900" cy="3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4 Tasks: Motor Drive, </a:t>
            </a:r>
            <a:r>
              <a:rPr lang="en-GB" sz="1800" b="1" dirty="0">
                <a:solidFill>
                  <a:srgbClr val="FF0000"/>
                </a:solidFill>
              </a:rPr>
              <a:t>Status Scan</a:t>
            </a:r>
            <a:r>
              <a:rPr lang="en-GB" sz="1800" dirty="0"/>
              <a:t>, I2C Reader, Network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Priority: 4, </a:t>
            </a:r>
            <a:r>
              <a:rPr lang="en-GB" sz="1800" dirty="0">
                <a:solidFill>
                  <a:srgbClr val="FF0000"/>
                </a:solidFill>
              </a:rPr>
              <a:t>3</a:t>
            </a:r>
            <a:r>
              <a:rPr lang="en-GB" sz="1800" dirty="0"/>
              <a:t>, 2, 1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Period: 1ms, 50ms, 100ms, 10ms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 dirty="0"/>
              <a:t>- Scanning voltage and current is used to protect the entire system, so it must be done within a fixed period.</a:t>
            </a:r>
            <a:endParaRPr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EDB599-71FB-0B40-8E5E-76F8BE3198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9615" y="2998701"/>
            <a:ext cx="2030708" cy="1945257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2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Software - Motor Controller</a:t>
            </a:r>
            <a:endParaRPr sz="3600"/>
          </a:p>
        </p:txBody>
      </p:sp>
      <p:sp>
        <p:nvSpPr>
          <p:cNvPr id="299" name="Google Shape;299;p27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Inter-Task Communication is done by MessageQueue.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xQueueCreate(), xQueueSend(), xQueueReceive()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 b="1"/>
              <a:t>Non-blocking </a:t>
            </a:r>
            <a:r>
              <a:rPr lang="en-GB" sz="1800"/>
              <a:t>message sending and receiving.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800"/>
              <a:t>uxQueueSpacesAvailable()</a:t>
            </a: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Also means: No locks are used in the  time-sensitive tasks.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/>
              <a:t>- Cannot block the execution of the time-sensitive task, such as sending motor status while generating PWM waves.</a:t>
            </a:r>
            <a:endParaRPr sz="18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Software - Remote Controller</a:t>
            </a:r>
            <a:endParaRPr sz="3600"/>
          </a:p>
        </p:txBody>
      </p:sp>
      <p:sp>
        <p:nvSpPr>
          <p:cNvPr id="305" name="Google Shape;305;p2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2 Tasks: Display, Network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Priority: 2, 1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Period: 25ms, 10ms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UI Design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Status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Command Menu</a:t>
            </a:r>
            <a:endParaRPr sz="1800"/>
          </a:p>
          <a:p>
            <a:pPr marL="914400" lvl="1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○"/>
            </a:pPr>
            <a:r>
              <a:rPr lang="en-GB" sz="1800"/>
              <a:t>Solve Flicker Issue</a:t>
            </a:r>
            <a:endParaRPr sz="18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2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User Interface</a:t>
            </a:r>
            <a:endParaRPr/>
          </a:p>
        </p:txBody>
      </p:sp>
      <p:pic>
        <p:nvPicPr>
          <p:cNvPr id="311" name="Google Shape;311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28155" y="1800650"/>
            <a:ext cx="2708249" cy="2527299"/>
          </a:xfrm>
          <a:prstGeom prst="rect">
            <a:avLst/>
          </a:prstGeom>
          <a:noFill/>
          <a:ln>
            <a:noFill/>
          </a:ln>
        </p:spPr>
      </p:pic>
      <p:sp>
        <p:nvSpPr>
          <p:cNvPr id="312" name="Google Shape;312;p29"/>
          <p:cNvSpPr txBox="1"/>
          <p:nvPr/>
        </p:nvSpPr>
        <p:spPr>
          <a:xfrm>
            <a:off x="1297500" y="130785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UI components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Button panels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Listbox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Radiobox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Button functionalities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Change screen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Next/ Increment variable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marL="914400" lvl="1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○"/>
            </a:pPr>
            <a:r>
              <a:rPr lang="en-GB" sz="1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OK</a:t>
            </a:r>
            <a:endParaRPr sz="18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3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Demo</a:t>
            </a:r>
            <a:endParaRPr sz="3600"/>
          </a:p>
        </p:txBody>
      </p:sp>
      <p:sp>
        <p:nvSpPr>
          <p:cNvPr id="318" name="Google Shape;318;p3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Lato"/>
              <a:buChar char="●"/>
            </a:pPr>
            <a:r>
              <a:rPr lang="en-GB" sz="1800"/>
              <a:t>Monitoring Status (Screen 1)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Remotely Control (Screen 2)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Forward + Set Power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Backward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Stop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Set Power</a:t>
            </a:r>
            <a:endParaRPr sz="1800"/>
          </a:p>
          <a:p>
            <a:pPr marL="9144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 sz="1800"/>
              <a:t>Set Relay</a:t>
            </a:r>
            <a:endParaRPr sz="1800"/>
          </a:p>
          <a:p>
            <a: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Circuite Protection</a:t>
            </a:r>
            <a:endParaRPr sz="1800"/>
          </a:p>
          <a:p>
            <a:pPr marL="0" marR="0" lvl="0" indent="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8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1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2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Responsibility</a:t>
            </a:r>
            <a:endParaRPr sz="3600"/>
          </a:p>
        </p:txBody>
      </p:sp>
      <p:sp>
        <p:nvSpPr>
          <p:cNvPr id="235" name="Google Shape;235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 b="1"/>
              <a:t>LANG, Chen:</a:t>
            </a:r>
            <a:r>
              <a:rPr lang="en-GB" sz="2400"/>
              <a:t> 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Hardware Design, Motor Controller Software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 b="1"/>
              <a:t>Zhang, Ziyang:</a:t>
            </a: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UI Design, Remote Controller Software</a:t>
            </a:r>
            <a:endParaRPr sz="2400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 sz="2400" b="1"/>
              <a:t>Gao, Tianyang:</a:t>
            </a:r>
            <a:endParaRPr sz="2400" b="1"/>
          </a:p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-"/>
            </a:pPr>
            <a:r>
              <a:rPr lang="en-GB" sz="2400"/>
              <a:t>UI Design, Remote Controller Software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Functionality</a:t>
            </a:r>
            <a:endParaRPr sz="3600"/>
          </a:p>
        </p:txBody>
      </p:sp>
      <p:pic>
        <p:nvPicPr>
          <p:cNvPr id="241" name="Google Shape;24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1750" y="1307850"/>
            <a:ext cx="7885772" cy="35308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0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Design</a:t>
            </a:r>
            <a:endParaRPr sz="3600"/>
          </a:p>
        </p:txBody>
      </p:sp>
      <p:sp>
        <p:nvSpPr>
          <p:cNvPr id="247" name="Google Shape;247;p20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Hardware - Peripheral Circuits</a:t>
            </a:r>
            <a:endParaRPr sz="1800"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Software - Motor Controller</a:t>
            </a:r>
            <a:endParaRPr sz="180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42900" algn="l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-GB" sz="1800"/>
              <a:t>Software - Remote Controller</a:t>
            </a:r>
            <a:endParaRPr sz="18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2" name="Google Shape;25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10400" y="1038150"/>
            <a:ext cx="6196002" cy="4052573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Hardware</a:t>
            </a:r>
            <a:endParaRPr sz="3600"/>
          </a:p>
        </p:txBody>
      </p:sp>
      <p:sp>
        <p:nvSpPr>
          <p:cNvPr id="254" name="Google Shape;254;p21"/>
          <p:cNvSpPr/>
          <p:nvPr/>
        </p:nvSpPr>
        <p:spPr>
          <a:xfrm>
            <a:off x="3110400" y="2243400"/>
            <a:ext cx="748500" cy="1044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21"/>
          <p:cNvSpPr/>
          <p:nvPr/>
        </p:nvSpPr>
        <p:spPr>
          <a:xfrm>
            <a:off x="4554000" y="1986275"/>
            <a:ext cx="227100" cy="202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21"/>
          <p:cNvSpPr/>
          <p:nvPr/>
        </p:nvSpPr>
        <p:spPr>
          <a:xfrm>
            <a:off x="3534150" y="1216175"/>
            <a:ext cx="262800" cy="2889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21"/>
          <p:cNvSpPr/>
          <p:nvPr/>
        </p:nvSpPr>
        <p:spPr>
          <a:xfrm>
            <a:off x="3839625" y="3262625"/>
            <a:ext cx="262800" cy="202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21"/>
          <p:cNvSpPr/>
          <p:nvPr/>
        </p:nvSpPr>
        <p:spPr>
          <a:xfrm>
            <a:off x="3225275" y="3262625"/>
            <a:ext cx="262800" cy="202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9" name="Google Shape;259;p21"/>
          <p:cNvSpPr/>
          <p:nvPr/>
        </p:nvSpPr>
        <p:spPr>
          <a:xfrm>
            <a:off x="2663300" y="2443475"/>
            <a:ext cx="262800" cy="202800"/>
          </a:xfrm>
          <a:prstGeom prst="rect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Measure Voltage and Current</a:t>
            </a:r>
            <a:endParaRPr sz="3600"/>
          </a:p>
        </p:txBody>
      </p:sp>
      <p:sp>
        <p:nvSpPr>
          <p:cNvPr id="265" name="Google Shape;265;p22"/>
          <p:cNvSpPr txBox="1">
            <a:spLocks noGrp="1"/>
          </p:cNvSpPr>
          <p:nvPr>
            <p:ph type="body" idx="1"/>
          </p:nvPr>
        </p:nvSpPr>
        <p:spPr>
          <a:xfrm>
            <a:off x="1297500" y="12018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Input voltage is higher than 3.3V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 sz="1800"/>
              <a:t>ADC only measure voltage -&gt; Use ohm’s law</a:t>
            </a:r>
            <a:endParaRPr sz="1800"/>
          </a:p>
        </p:txBody>
      </p:sp>
      <p:pic>
        <p:nvPicPr>
          <p:cNvPr id="266" name="Google Shape;2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2129530"/>
            <a:ext cx="5486400" cy="26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Why use capacitor?</a:t>
            </a:r>
            <a:endParaRPr sz="3600"/>
          </a:p>
        </p:txBody>
      </p:sp>
      <p:sp>
        <p:nvSpPr>
          <p:cNvPr id="272" name="Google Shape;272;p23"/>
          <p:cNvSpPr txBox="1">
            <a:spLocks noGrp="1"/>
          </p:cNvSpPr>
          <p:nvPr>
            <p:ph type="body" idx="1"/>
          </p:nvPr>
        </p:nvSpPr>
        <p:spPr>
          <a:xfrm>
            <a:off x="1297500" y="12018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Output signal from M5Stack GPIO pins are not stable sometimes)</a:t>
            </a:r>
            <a:br>
              <a:rPr lang="en-GB" sz="1800"/>
            </a:br>
            <a:endParaRPr sz="1800"/>
          </a:p>
        </p:txBody>
      </p:sp>
      <p:pic>
        <p:nvPicPr>
          <p:cNvPr id="273" name="Google Shape;27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5000" y="2129530"/>
            <a:ext cx="5486400" cy="266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Control The Relay</a:t>
            </a:r>
            <a:endParaRPr sz="3600"/>
          </a:p>
        </p:txBody>
      </p:sp>
      <p:sp>
        <p:nvSpPr>
          <p:cNvPr id="279" name="Google Shape;279;p24"/>
          <p:cNvSpPr txBox="1">
            <a:spLocks noGrp="1"/>
          </p:cNvSpPr>
          <p:nvPr>
            <p:ph type="body" idx="1"/>
          </p:nvPr>
        </p:nvSpPr>
        <p:spPr>
          <a:xfrm>
            <a:off x="1297500" y="120307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800"/>
              <a:t>Output power of the M5Stack GPIO pins is really low. Even though this relay can be driven with really small power.</a:t>
            </a:r>
            <a:endParaRPr sz="1800"/>
          </a:p>
        </p:txBody>
      </p:sp>
      <p:pic>
        <p:nvPicPr>
          <p:cNvPr id="280" name="Google Shape;28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12800" y="2320175"/>
            <a:ext cx="3808300" cy="250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/>
              <a:t>Software - Motor Controller</a:t>
            </a:r>
            <a:endParaRPr sz="3600"/>
          </a:p>
        </p:txBody>
      </p:sp>
      <p:sp>
        <p:nvSpPr>
          <p:cNvPr id="286" name="Google Shape;286;p25"/>
          <p:cNvSpPr txBox="1">
            <a:spLocks noGrp="1"/>
          </p:cNvSpPr>
          <p:nvPr>
            <p:ph type="body" idx="1"/>
          </p:nvPr>
        </p:nvSpPr>
        <p:spPr>
          <a:xfrm>
            <a:off x="1297500" y="1186550"/>
            <a:ext cx="7038900" cy="338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4 Tasks: </a:t>
            </a:r>
            <a:r>
              <a:rPr lang="en-GB" sz="1800" b="1" dirty="0">
                <a:solidFill>
                  <a:srgbClr val="FF0000"/>
                </a:solidFill>
              </a:rPr>
              <a:t>Motor Drive</a:t>
            </a:r>
            <a:r>
              <a:rPr lang="en-GB" sz="1800" dirty="0"/>
              <a:t>, Status Scan, I2C Reader, Network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Priority: </a:t>
            </a:r>
            <a:r>
              <a:rPr lang="en-GB" sz="1800" dirty="0">
                <a:solidFill>
                  <a:srgbClr val="FF0000"/>
                </a:solidFill>
              </a:rPr>
              <a:t>4</a:t>
            </a:r>
            <a:r>
              <a:rPr lang="en-GB" sz="1800" dirty="0"/>
              <a:t>, 3, 2, 1</a:t>
            </a:r>
            <a:endParaRPr sz="1800"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sz="1800" dirty="0"/>
              <a:t>Period: 1ms, 50ms, 100ms, 10ms</a:t>
            </a:r>
            <a:endParaRPr sz="1800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800" dirty="0"/>
              <a:t>- PWM Controlling needs output controlling signal with precise time interval. In our system, the frequency of the PWM wave is 100Hz.</a:t>
            </a:r>
            <a:endParaRPr sz="1800" dirty="0"/>
          </a:p>
        </p:txBody>
      </p:sp>
      <p:pic>
        <p:nvPicPr>
          <p:cNvPr id="287" name="Google Shape;28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19750" y="3260075"/>
            <a:ext cx="2314575" cy="1588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</Words>
  <Application>Microsoft Macintosh PowerPoint</Application>
  <PresentationFormat>On-screen Show (16:9)</PresentationFormat>
  <Paragraphs>79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Montserrat</vt:lpstr>
      <vt:lpstr>Lato</vt:lpstr>
      <vt:lpstr>Focus</vt:lpstr>
      <vt:lpstr>Remote DC Motor Monitoring and Controlling System</vt:lpstr>
      <vt:lpstr>Responsibility</vt:lpstr>
      <vt:lpstr>Functionality</vt:lpstr>
      <vt:lpstr>Design</vt:lpstr>
      <vt:lpstr>Hardware</vt:lpstr>
      <vt:lpstr>Measure Voltage and Current</vt:lpstr>
      <vt:lpstr>Why use capacitor?</vt:lpstr>
      <vt:lpstr>Control The Relay</vt:lpstr>
      <vt:lpstr>Software - Motor Controller</vt:lpstr>
      <vt:lpstr>Software - Motor Controller</vt:lpstr>
      <vt:lpstr>Software - Motor Controller</vt:lpstr>
      <vt:lpstr>Software - Remote Controller</vt:lpstr>
      <vt:lpstr>User Interface</vt:lpstr>
      <vt:lpstr>Demo</vt:lpstr>
      <vt:lpstr>Any Questions?</vt:lpstr>
      <vt:lpstr>Thank you!</vt:lpstr>
    </vt:vector>
  </TitlesOfParts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Remote DC Motor Monitoring and Controlling System</dc:title>
  <cp:lastModifiedBy>Chen Lang</cp:lastModifiedBy>
  <cp:revision>1</cp:revision>
  <dcterms:modified xsi:type="dcterms:W3CDTF">2018-12-06T12:01:40Z</dcterms:modified>
</cp:coreProperties>
</file>